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80"/>
  </p:notesMasterIdLst>
  <p:handoutMasterIdLst>
    <p:handoutMasterId r:id="rId8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329"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30" r:id="rId60"/>
    <p:sldId id="311" r:id="rId61"/>
    <p:sldId id="312" r:id="rId62"/>
    <p:sldId id="313" r:id="rId63"/>
    <p:sldId id="314" r:id="rId64"/>
    <p:sldId id="315" r:id="rId65"/>
    <p:sldId id="316" r:id="rId66"/>
    <p:sldId id="331" r:id="rId67"/>
    <p:sldId id="317" r:id="rId68"/>
    <p:sldId id="318" r:id="rId69"/>
    <p:sldId id="319" r:id="rId70"/>
    <p:sldId id="320" r:id="rId71"/>
    <p:sldId id="321" r:id="rId72"/>
    <p:sldId id="322" r:id="rId73"/>
    <p:sldId id="323" r:id="rId74"/>
    <p:sldId id="324" r:id="rId75"/>
    <p:sldId id="325" r:id="rId76"/>
    <p:sldId id="327" r:id="rId77"/>
    <p:sldId id="328" r:id="rId78"/>
    <p:sldId id="326" r:id="rId79"/>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073" autoAdjust="0"/>
    <p:restoredTop sz="67480" autoAdjust="0"/>
  </p:normalViewPr>
  <p:slideViewPr>
    <p:cSldViewPr snapToGrid="0">
      <p:cViewPr varScale="1">
        <p:scale>
          <a:sx n="52" d="100"/>
          <a:sy n="52" d="100"/>
        </p:scale>
        <p:origin x="192" y="128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notesMaster" Target="notesMasters/notesMaster1.xml"/><Relationship Id="rId81" Type="http://schemas.openxmlformats.org/officeDocument/2006/relationships/handoutMaster" Target="handoutMasters/handoutMaster1.xml"/><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slide" Target="slides/slide7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png>
</file>

<file path=ppt/media/image16.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70591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Running `kitchen create default-centos-67` would create</a:t>
            </a:r>
            <a:r>
              <a:rPr lang="en-US" baseline="0" dirty="0" smtClean="0"/>
              <a:t> the the one instance that uses the test suite on the platform we want.</a:t>
            </a:r>
          </a:p>
          <a:p>
            <a:endParaRPr lang="en-US" baseline="0" dirty="0" smtClean="0"/>
          </a:p>
          <a:p>
            <a:r>
              <a:rPr lang="en-US" baseline="0" dirty="0" smtClean="0"/>
              <a:t>Typing in that name would be tiring if you had a lot of instances. A shortcut can be used to target the same system `kitchen create default` or `kitchen create centos` or even `kitchen create 67`. This is an example of using the Regular Expression (REGEXP) to specify an instance.</a:t>
            </a:r>
          </a:p>
          <a:p>
            <a:endParaRPr lang="en-US" baseline="0" dirty="0" smtClean="0"/>
          </a:p>
          <a:p>
            <a:r>
              <a:rPr lang="en-US" baseline="0" dirty="0" smtClean="0"/>
              <a:t>When you want to target all of the instances you can run `kitchen create`. This will create all instances. Seeing as how there is only one instance this will work well.</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Arial" panose="020B0604020202020204" pitchFamily="34" charset="0"/>
                <a:ea typeface="+mn-ea"/>
                <a:cs typeface="Arial" panose="020B0604020202020204" pitchFamily="34" charset="0"/>
              </a:rPr>
              <a:t>Kitchen converge</a:t>
            </a:r>
            <a:r>
              <a:rPr lang="en-US" sz="1200" kern="1200" baseline="0" dirty="0" smtClean="0">
                <a:solidFill>
                  <a:schemeClr val="tx1"/>
                </a:solidFill>
                <a:latin typeface="Arial" panose="020B0604020202020204" pitchFamily="34" charset="0"/>
                <a:ea typeface="+mn-ea"/>
                <a:cs typeface="Arial" panose="020B0604020202020204" pitchFamily="34" charset="0"/>
              </a:rPr>
              <a:t> will create the instance if it is not already created. It will install Chef. Then it applies the recipe to the system examining each of the resources and asking them to take action to place the system into the desired state. What is being tested when kitchen converges a recipe without error?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What is NOT being tested when </a:t>
            </a:r>
            <a:r>
              <a:rPr lang="en-US" sz="1200" kern="1200" dirty="0" smtClean="0">
                <a:solidFill>
                  <a:schemeClr val="tx1"/>
                </a:solidFill>
                <a:latin typeface="Arial" panose="020B0604020202020204" pitchFamily="34" charset="0"/>
                <a:ea typeface="+mn-ea"/>
                <a:cs typeface="Courier New" panose="02070309020205020404" pitchFamily="49" charset="0"/>
              </a:rPr>
              <a:t>kitchen</a:t>
            </a:r>
            <a:r>
              <a:rPr lang="en-US" sz="1200" kern="1200" dirty="0" smtClean="0">
                <a:solidFill>
                  <a:schemeClr val="tx1"/>
                </a:solidFill>
                <a:latin typeface="Arial" panose="020B0604020202020204" pitchFamily="34" charset="0"/>
                <a:ea typeface="+mn-ea"/>
                <a:cs typeface="Arial" panose="020B0604020202020204" pitchFamily="34" charset="0"/>
              </a:rPr>
              <a:t> converges the recipe without error?</a:t>
            </a:r>
          </a:p>
          <a:p>
            <a:endParaRPr lang="en-US" sz="1200" dirty="0" smtClean="0"/>
          </a:p>
          <a:p>
            <a:r>
              <a:rPr lang="en-US" sz="1200" dirty="0" smtClean="0"/>
              <a:t>Instructor Note: Converging the recipe is able to validate that our recipe is defined without error. However, converging a particular recipe does not validate that the intended goal of the recipe has been successfully executed.</a:t>
            </a:r>
          </a:p>
          <a:p>
            <a:endParaRPr lang="en-US" sz="12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/etc/</a:t>
            </a:r>
            <a:r>
              <a:rPr lang="en-US" dirty="0" err="1" smtClean="0"/>
              <a:t>sudoers</a:t>
            </a:r>
            <a:r>
              <a:rPr lang="uk-UA" dirty="0" smtClean="0"/>
              <a:t>'</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/etc/</a:t>
            </a:r>
            <a:r>
              <a:rPr lang="en-US" dirty="0" err="1" smtClean="0"/>
              <a:t>motd</a:t>
            </a:r>
            <a:r>
              <a:rPr lang="uk-UA" dirty="0" smtClean="0"/>
              <a:t>'</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8685346"/>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to</a:t>
            </a:r>
            <a:r>
              <a:rPr lang="en-US" baseline="0" dirty="0" smtClean="0"/>
              <a:t> verify </a:t>
            </a:r>
            <a:r>
              <a:rPr lang="en-US" dirty="0" smtClean="0"/>
              <a:t>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a:t>
            </a:r>
            <a:r>
              <a:rPr lang="en-US" baseline="0" dirty="0" smtClean="0"/>
              <a:t>, kitchen commands, kitchen configuration, </a:t>
            </a:r>
            <a:r>
              <a:rPr lang="en-US" baseline="0" dirty="0" err="1" smtClean="0"/>
              <a:t>ServerSpec</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a:t>
            </a:r>
            <a:r>
              <a:rPr lang="en-US" baseline="0" dirty="0" smtClean="0"/>
              <a:t> On that created instance it will</a:t>
            </a:r>
            <a:r>
              <a:rPr lang="en-US" dirty="0" smtClean="0"/>
              <a:t> install</a:t>
            </a:r>
            <a:r>
              <a:rPr lang="en-US" baseline="0" dirty="0" smtClean="0"/>
              <a:t> </a:t>
            </a:r>
            <a:r>
              <a:rPr lang="en-US" dirty="0" smtClean="0"/>
              <a:t>Chef, converge a run list of recipes, verify that the instance is in the desired state, and then destroy the instance.</a:t>
            </a:r>
          </a:p>
          <a:p>
            <a:endParaRPr lang="en-US" dirty="0" smtClean="0"/>
          </a:p>
          <a:p>
            <a:r>
              <a:rPr lang="en-US" dirty="0" smtClean="0"/>
              <a:t>On</a:t>
            </a:r>
            <a:r>
              <a:rPr lang="en-US" baseline="0" dirty="0" smtClean="0"/>
              <a:t> the left are the kitchen commands that map to the stages of the testing lifecycle.</a:t>
            </a:r>
          </a:p>
          <a:p>
            <a:endParaRPr lang="en-US" baseline="0" dirty="0" smtClean="0"/>
          </a:p>
          <a:p>
            <a:r>
              <a:rPr lang="en-US" baseline="0" dirty="0" smtClean="0"/>
              <a:t>On the right are the kitchen configuration fields that map to the stages of the testing lifecycle.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hyperlink" Target="http://kitchen.ci/docs/getting-started/creating-cookboo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6.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 Id="rId3" Type="http://schemas.openxmlformats.org/officeDocument/2006/relationships/hyperlink" Target="http://serverspec.org/"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 Id="rId3" Type="http://schemas.openxmlformats.org/officeDocument/2006/relationships/hyperlink" Target="http://serverspec.org/resource_types.html#package"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 Id="rId3" Type="http://schemas.openxmlformats.org/officeDocument/2006/relationships/hyperlink" Target="http://kitchen.ci/docs/getting-started/writing-test"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 Id="rId3" Type="http://schemas.openxmlformats.org/officeDocument/2006/relationships/hyperlink" Target="https://relishapp.com/rspec/rspec-core/v/3-3/docs"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 Id="rId3" Type="http://schemas.openxmlformats.org/officeDocument/2006/relationships/hyperlink" Target="http://serverspec.org/resource_types.html#package" TargetMode="Externa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 Id="rId3" Type="http://schemas.openxmlformats.org/officeDocument/2006/relationships/hyperlink" Target="http://kitchen.ci/docs/getting-started/writing-test" TargetMode="Externa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 Id="rId3" Type="http://schemas.openxmlformats.org/officeDocument/2006/relationships/hyperlink" Target="http://kitchen.ci/docs/getting-started/writing-test"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 Id="rId3" Type="http://schemas.openxmlformats.org/officeDocument/2006/relationships/hyperlink" Target="http://kitchen.ci/docs/getting-started/writing-tes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 Id="rId3" Type="http://schemas.openxmlformats.org/officeDocument/2006/relationships/hyperlink" Target="http://kitchen.ci/docs/getting-started/writing-test" TargetMode="Externa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hyperlink" Target="http://serverspec.org/resource_types.html#file" TargetMode="Externa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5.xml"/><Relationship Id="rId3" Type="http://schemas.openxmlformats.org/officeDocument/2006/relationships/hyperlink" Target="http://serverspec.org/resource_types.html#file"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 Id="rId3" Type="http://schemas.openxmlformats.org/officeDocument/2006/relationships/hyperlink" Target="http://serverspec.org/resource_types.html#file"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4" Type="http://schemas.openxmlformats.org/officeDocument/2006/relationships/hyperlink" Target="http://serverspec.org/resource_types.html#file" TargetMode="External"/><Relationship Id="rId1" Type="http://schemas.openxmlformats.org/officeDocument/2006/relationships/slideLayout" Target="../slideLayouts/slideLayout5.xml"/><Relationship Id="rId2" Type="http://schemas.openxmlformats.org/officeDocument/2006/relationships/notesSlide" Target="../notesSlides/notesSlide5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9.xml"/><Relationship Id="rId3" Type="http://schemas.openxmlformats.org/officeDocument/2006/relationships/hyperlink" Target="http://serverspec.org/resource_types.html#package" TargetMode="Externa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 Id="rId3" Type="http://schemas.openxmlformats.org/officeDocument/2006/relationships/hyperlink" Target="http://serverspec.org/resource_types.html#file" TargetMode="Externa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s>
</file>

<file path=ppt/slides/_rels/slide68.xml.rels><?xml version="1.0" encoding="UTF-8" standalone="yes"?>
<Relationships xmlns="http://schemas.openxmlformats.org/package/2006/relationships"><Relationship Id="rId3" Type="http://schemas.openxmlformats.org/officeDocument/2006/relationships/hyperlink" Target="http://serverspec.org/resource_types.html#port" TargetMode="External"/><Relationship Id="rId4" Type="http://schemas.openxmlformats.org/officeDocument/2006/relationships/hyperlink" Target="http://serverspec.org/resource_types.html#command" TargetMode="External"/><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49764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6208119"/>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800" dirty="0">
                <a:solidFill>
                  <a:srgbClr val="3E4346"/>
                </a:solidFill>
                <a:cs typeface="Courier New" panose="02070309020205020404" pitchFamily="49" charset="0"/>
                <a:hlinkClick r:id="rId3"/>
              </a:rPr>
              <a:t>http://</a:t>
            </a:r>
            <a:r>
              <a:rPr lang="en-US" sz="2800" dirty="0" smtClean="0">
                <a:solidFill>
                  <a:srgbClr val="3E4346"/>
                </a:solidFill>
                <a:cs typeface="Courier New" panose="02070309020205020404" pitchFamily="49" charset="0"/>
                <a:hlinkClick r:id="rId3"/>
              </a:rPr>
              <a:t>kitchen.ci/docs/getting-started/creating-cookbook</a:t>
            </a:r>
            <a:endParaRPr lang="en-US" sz="2800" dirty="0" smtClean="0">
              <a:solidFill>
                <a:srgbClr val="3E4346"/>
              </a:solidFill>
              <a:cs typeface="Courier New" panose="02070309020205020404" pitchFamily="49" charset="0"/>
            </a:endParaRPr>
          </a:p>
          <a:p>
            <a:pPr algn="ctr"/>
            <a:endParaRPr lang="en-US" sz="2800" dirty="0">
              <a:solidFill>
                <a:srgbClr val="3E4346"/>
              </a:solidFill>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830494"/>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5672668"/>
            <a:ext cx="7180827" cy="487705"/>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Kitchen Test Matrix</a:t>
            </a:r>
            <a:endParaRPr lang="en-US" dirty="0"/>
          </a:p>
        </p:txBody>
      </p:sp>
      <p:sp>
        <p:nvSpPr>
          <p:cNvPr id="3" name="Content Placeholder 2"/>
          <p:cNvSpPr>
            <a:spLocks noGrp="1"/>
          </p:cNvSpPr>
          <p:nvPr>
            <p:ph sz="quarter" idx="10"/>
          </p:nvPr>
        </p:nvSpPr>
        <p:spPr>
          <a:xfrm>
            <a:off x="1121104" y="1468474"/>
            <a:ext cx="14423693" cy="2570841"/>
          </a:xfrm>
        </p:spPr>
        <p:txBody>
          <a:bodyPr/>
          <a:lstStyle/>
          <a:p>
            <a:r>
              <a:rPr lang="en-US" dirty="0"/>
              <a:t>$ kitchen list</a:t>
            </a:r>
          </a:p>
          <a:p>
            <a:endParaRPr lang="en-US" dirty="0" smtClean="0"/>
          </a:p>
          <a:p>
            <a:r>
              <a:rPr lang="en-US" dirty="0" smtClean="0"/>
              <a:t>Instance             </a:t>
            </a:r>
            <a:r>
              <a:rPr lang="en-US" dirty="0"/>
              <a:t>Driver   </a:t>
            </a:r>
            <a:r>
              <a:rPr lang="en-US" dirty="0" err="1"/>
              <a:t>Provisioner</a:t>
            </a:r>
            <a:r>
              <a:rPr lang="en-US" dirty="0"/>
              <a:t> </a:t>
            </a:r>
            <a:r>
              <a:rPr lang="en-US" dirty="0" smtClean="0"/>
              <a:t> Verifier  Transport Last </a:t>
            </a:r>
            <a:r>
              <a:rPr lang="en-US" dirty="0"/>
              <a:t>Action</a:t>
            </a:r>
          </a:p>
          <a:p>
            <a:r>
              <a:rPr lang="en-US" dirty="0"/>
              <a:t>default-ubuntu-1204  Vagrant  </a:t>
            </a:r>
            <a:r>
              <a:rPr lang="en-US" dirty="0" err="1"/>
              <a:t>ChefZero</a:t>
            </a:r>
            <a:r>
              <a:rPr lang="en-US" dirty="0"/>
              <a:t>     Busser    </a:t>
            </a:r>
            <a:r>
              <a:rPr lang="en-US" dirty="0" err="1" smtClean="0"/>
              <a:t>Ssh</a:t>
            </a:r>
            <a:r>
              <a:rPr lang="en-US" dirty="0" smtClean="0"/>
              <a:t>       &lt;</a:t>
            </a:r>
            <a:r>
              <a:rPr lang="en-US" dirty="0"/>
              <a:t>Not Created&gt;</a:t>
            </a:r>
          </a:p>
          <a:p>
            <a:r>
              <a:rPr lang="en-US" dirty="0"/>
              <a:t>default-centos-</a:t>
            </a:r>
            <a:r>
              <a:rPr lang="en-US" dirty="0" smtClean="0"/>
              <a:t>65    </a:t>
            </a:r>
            <a:r>
              <a:rPr lang="en-US" dirty="0"/>
              <a:t>Vagrant  </a:t>
            </a:r>
            <a:r>
              <a:rPr lang="en-US" dirty="0" err="1"/>
              <a:t>ChefZero</a:t>
            </a:r>
            <a:r>
              <a:rPr lang="en-US" dirty="0"/>
              <a:t>     Busser    </a:t>
            </a:r>
            <a:r>
              <a:rPr lang="en-US" dirty="0" err="1" smtClean="0"/>
              <a:t>Ssh</a:t>
            </a:r>
            <a:r>
              <a:rPr lang="en-US" dirty="0" smtClean="0"/>
              <a:t>       &lt;</a:t>
            </a:r>
            <a:r>
              <a:rPr lang="en-US" dirty="0"/>
              <a:t>Not Created&gt;</a:t>
            </a:r>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Autofit/>
          </a:bodyPr>
          <a:lstStyle/>
          <a:p>
            <a:r>
              <a:rPr lang="en-US" b="1" dirty="0">
                <a:latin typeface="Courier New" panose="02070309020205020404" pitchFamily="49" charset="0"/>
                <a:cs typeface="Courier New" panose="02070309020205020404" pitchFamily="49" charset="0"/>
              </a:rPr>
              <a:t>suites:</a:t>
            </a:r>
          </a:p>
          <a:p>
            <a:r>
              <a:rPr lang="en-US" b="1" dirty="0">
                <a:latin typeface="Courier New" panose="02070309020205020404" pitchFamily="49" charset="0"/>
                <a:cs typeface="Courier New" panose="02070309020205020404" pitchFamily="49" charset="0"/>
              </a:rPr>
              <a:t>  - name: default</a:t>
            </a:r>
          </a:p>
          <a:p>
            <a:r>
              <a:rPr lang="en-US" b="1" dirty="0">
                <a:latin typeface="Courier New" panose="02070309020205020404" pitchFamily="49" charset="0"/>
                <a:cs typeface="Courier New" panose="02070309020205020404" pitchFamily="49" charset="0"/>
              </a:rPr>
              <a:t>    </a:t>
            </a:r>
            <a:r>
              <a:rPr lang="en-US" b="1" dirty="0" err="1">
                <a:latin typeface="Courier New" panose="02070309020205020404" pitchFamily="49" charset="0"/>
                <a:cs typeface="Courier New" panose="02070309020205020404" pitchFamily="49" charset="0"/>
              </a:rPr>
              <a:t>run_list</a:t>
            </a:r>
            <a:r>
              <a:rPr lang="en-US" b="1" dirty="0">
                <a:latin typeface="Courier New" panose="02070309020205020404" pitchFamily="49" charset="0"/>
                <a:cs typeface="Courier New" panose="02070309020205020404" pitchFamily="49" charset="0"/>
              </a:rPr>
              <a:t>:</a:t>
            </a:r>
          </a:p>
          <a:p>
            <a:r>
              <a:rPr lang="en-US" b="1" dirty="0">
                <a:latin typeface="Courier New" panose="02070309020205020404" pitchFamily="49" charset="0"/>
                <a:cs typeface="Courier New" panose="02070309020205020404" pitchFamily="49" charset="0"/>
              </a:rPr>
              <a:t>      - recipe[workstation::default]</a:t>
            </a:r>
          </a:p>
          <a:p>
            <a:r>
              <a:rPr lang="en-US" b="1"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b="1" dirty="0">
                <a:latin typeface="Courier New" panose="02070309020205020404" pitchFamily="49" charset="0"/>
                <a:cs typeface="Courier New" panose="02070309020205020404" pitchFamily="49" charset="0"/>
              </a:rPr>
              <a:t>platforms:</a:t>
            </a:r>
          </a:p>
          <a:p>
            <a:r>
              <a:rPr lang="en-US" b="1" dirty="0">
                <a:latin typeface="Courier New" panose="02070309020205020404" pitchFamily="49" charset="0"/>
                <a:cs typeface="Courier New" panose="02070309020205020404" pitchFamily="49" charset="0"/>
              </a:rPr>
              <a:t>  - name: ubuntu-12.04</a:t>
            </a:r>
          </a:p>
          <a:p>
            <a:r>
              <a:rPr lang="en-US" b="1"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672669"/>
            <a:ext cx="7180827" cy="482244"/>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30598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pic>
        <p:nvPicPr>
          <p:cNvPr id="13" name="Picture 12"/>
          <p:cNvPicPr>
            <a:picLocks noChangeAspect="1"/>
          </p:cNvPicPr>
          <p:nvPr/>
        </p:nvPicPr>
        <p:blipFill>
          <a:blip r:embed="rId3"/>
          <a:stretch>
            <a:fillRect/>
          </a:stretch>
        </p:blipFill>
        <p:spPr>
          <a:xfrm>
            <a:off x="205930" y="1413079"/>
            <a:ext cx="807340" cy="748266"/>
          </a:xfrm>
          <a:prstGeom prst="rect">
            <a:avLst/>
          </a:prstGeom>
        </p:spPr>
      </p:pic>
      <p:sp>
        <p:nvSpPr>
          <p:cNvPr id="14" name="Rectangle 13"/>
          <p:cNvSpPr/>
          <p:nvPr/>
        </p:nvSpPr>
        <p:spPr bwMode="auto">
          <a:xfrm>
            <a:off x="8306182" y="6027398"/>
            <a:ext cx="7180827" cy="474987"/>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03974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normAutofit/>
          </a:bodyPr>
          <a:lstStyle/>
          <a:p>
            <a:r>
              <a:rPr lang="en-US" dirty="0" smtClean="0"/>
              <a:t>GE: Edit the Kitchen Configuration File</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a:t># ... REMAINDER OF FILE ...</a:t>
            </a:r>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GE: Edit the Kitchen Configuration File</a:t>
            </a:r>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a:t>
            </a:r>
            <a:r>
              <a:rPr lang="en-US" sz="2300" dirty="0" smtClean="0"/>
              <a:t>REMAINDER </a:t>
            </a:r>
            <a:r>
              <a:rPr lang="en-US" sz="2300" dirty="0"/>
              <a:t>OF FILE ...</a:t>
            </a:r>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74391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create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converge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the instance (if necessary) and then apply</a:t>
            </a:r>
          </a:p>
          <a:p>
            <a:r>
              <a:rPr lang="en-US" sz="3200" b="1"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120588" y="3041651"/>
            <a:ext cx="14375530" cy="626533"/>
          </a:xfrm>
        </p:spPr>
        <p:txBody>
          <a:bodyPr/>
          <a:lstStyle/>
          <a:p>
            <a:endParaRPr lang="en-US" dirty="0"/>
          </a:p>
        </p:txBody>
      </p:sp>
      <p:sp>
        <p:nvSpPr>
          <p:cNvPr id="12" name="Text Placeholder 5"/>
          <p:cNvSpPr>
            <a:spLocks noGrp="1"/>
          </p:cNvSpPr>
          <p:nvPr>
            <p:ph type="body" sz="quarter" idx="13"/>
          </p:nvPr>
        </p:nvSpPr>
        <p:spPr>
          <a:xfrm>
            <a:off x="1120588" y="5815483"/>
            <a:ext cx="14373770"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505071"/>
            <a:ext cx="10974132" cy="3403729"/>
          </a:xfrm>
        </p:spPr>
        <p:txBody>
          <a:bodyPr/>
          <a:lstStyle/>
          <a:p>
            <a:r>
              <a:rPr lang="en-US" dirty="0" smtClean="0">
                <a:latin typeface="+mj-lt"/>
              </a:rPr>
              <a:t>What is being tested when </a:t>
            </a:r>
            <a:r>
              <a:rPr lang="en-US" dirty="0" smtClean="0">
                <a:latin typeface="+mj-lt"/>
                <a:cs typeface="Courier New" panose="02070309020205020404" pitchFamily="49" charset="0"/>
              </a:rPr>
              <a:t>kitchen</a:t>
            </a:r>
            <a:r>
              <a:rPr lang="en-US" dirty="0" smtClean="0">
                <a:latin typeface="+mj-lt"/>
              </a:rPr>
              <a:t> converges a recipe without error?</a:t>
            </a:r>
          </a:p>
          <a:p>
            <a:endParaRPr lang="en-US" dirty="0"/>
          </a:p>
          <a:p>
            <a:r>
              <a:rPr lang="en-US" dirty="0">
                <a:latin typeface="+mj-lt"/>
              </a:rPr>
              <a:t>W</a:t>
            </a:r>
            <a:r>
              <a:rPr lang="en-US" dirty="0" smtClean="0">
                <a:latin typeface="+mj-lt"/>
              </a:rPr>
              <a:t>hat is NOT being tested </a:t>
            </a:r>
            <a:r>
              <a:rPr lang="en-US" dirty="0">
                <a:latin typeface="+mj-lt"/>
              </a:rPr>
              <a:t>when </a:t>
            </a:r>
            <a:r>
              <a:rPr lang="en-US" dirty="0">
                <a:latin typeface="+mj-lt"/>
                <a:cs typeface="Courier New" panose="02070309020205020404" pitchFamily="49" charset="0"/>
              </a:rPr>
              <a:t>kitchen</a:t>
            </a:r>
            <a:r>
              <a:rPr lang="en-US" dirty="0">
                <a:latin typeface="+mj-lt"/>
              </a:rPr>
              <a:t> </a:t>
            </a:r>
            <a:r>
              <a:rPr lang="en-US" dirty="0" smtClean="0">
                <a:latin typeface="+mj-lt"/>
              </a:rPr>
              <a:t>converges the recipe without error?</a:t>
            </a:r>
            <a:endParaRPr lang="en-US" dirty="0">
              <a:latin typeface="+mj-lt"/>
            </a:endParaRP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verify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Create, converge, and verify one or more </a:t>
            </a:r>
          </a:p>
          <a:p>
            <a:r>
              <a:rPr lang="en-US" sz="3200" b="1"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b="1" dirty="0">
                <a:latin typeface="Courier New" panose="02070309020205020404" pitchFamily="49" charset="0"/>
                <a:cs typeface="Courier New" panose="02070309020205020404" pitchFamily="49" charset="0"/>
              </a:rPr>
              <a:t>$ kitchen destroy [</a:t>
            </a:r>
            <a:r>
              <a:rPr lang="en-US" sz="3200" b="1" dirty="0" err="1">
                <a:latin typeface="Courier New" panose="02070309020205020404" pitchFamily="49" charset="0"/>
                <a:cs typeface="Courier New" panose="02070309020205020404" pitchFamily="49" charset="0"/>
              </a:rPr>
              <a:t>INSTANCE|REGEXP|all</a:t>
            </a:r>
            <a:r>
              <a:rPr lang="en-US" sz="32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200" b="1"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b="1" dirty="0">
                <a:latin typeface="Courier New" panose="02070309020205020404" pitchFamily="49" charset="0"/>
                <a:cs typeface="Courier New" panose="02070309020205020404" pitchFamily="49" charset="0"/>
              </a:rPr>
              <a:t>$ kitchen test [</a:t>
            </a:r>
            <a:r>
              <a:rPr lang="en-US" sz="3000" b="1" dirty="0" err="1">
                <a:latin typeface="Courier New" panose="02070309020205020404" pitchFamily="49" charset="0"/>
                <a:cs typeface="Courier New" panose="02070309020205020404" pitchFamily="49" charset="0"/>
              </a:rPr>
              <a:t>INSTANCE|REGEXP|all</a:t>
            </a:r>
            <a:r>
              <a:rPr lang="en-US" sz="3000" b="1" dirty="0">
                <a:latin typeface="Courier New" panose="02070309020205020404" pitchFamily="49" charset="0"/>
                <a:cs typeface="Courier New" panose="02070309020205020404" pitchFamily="49" charset="0"/>
              </a:rPr>
              <a:t>]</a:t>
            </a:r>
          </a:p>
          <a:p>
            <a:endParaRPr lang="en-US" sz="3200" b="1" dirty="0">
              <a:latin typeface="Courier New" panose="02070309020205020404" pitchFamily="49" charset="0"/>
              <a:cs typeface="Courier New" panose="02070309020205020404" pitchFamily="49" charset="0"/>
            </a:endParaRPr>
          </a:p>
          <a:p>
            <a:r>
              <a:rPr lang="en-US" sz="3000" b="1" dirty="0">
                <a:latin typeface="Courier New" panose="02070309020205020404" pitchFamily="49" charset="0"/>
                <a:cs typeface="Courier New" panose="02070309020205020404" pitchFamily="49" charset="0"/>
              </a:rPr>
              <a:t>Destroys (for </a:t>
            </a:r>
            <a:r>
              <a:rPr lang="en-US" sz="3000" b="1" dirty="0" err="1">
                <a:latin typeface="Courier New" panose="02070309020205020404" pitchFamily="49" charset="0"/>
                <a:cs typeface="Courier New" panose="02070309020205020404" pitchFamily="49" charset="0"/>
              </a:rPr>
              <a:t>clean-up</a:t>
            </a:r>
            <a:r>
              <a:rPr lang="en-US" sz="3000" b="1" dirty="0">
                <a:latin typeface="Courier New" panose="02070309020205020404" pitchFamily="49" charset="0"/>
                <a:cs typeface="Courier New" panose="02070309020205020404" pitchFamily="49" charset="0"/>
              </a:rPr>
              <a:t>), creates, converges, verifies </a:t>
            </a:r>
          </a:p>
          <a:p>
            <a:r>
              <a:rPr lang="en-US" sz="3000" b="1"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smtClean="0"/>
              <a:t>software </a:t>
            </a:r>
            <a:r>
              <a:rPr lang="en-US" sz="3200" dirty="0"/>
              <a:t>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serverspec.org</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serverspec.org/resource_types.html#package</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Helper</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a:t>
            </a:r>
            <a:r>
              <a:rPr lang="en-US" sz="2800" dirty="0" smtClean="0">
                <a:cs typeface="Courier New" panose="02070309020205020404" pitchFamily="49" charset="0"/>
                <a:hlinkClick r:id="rId3"/>
              </a:rPr>
              <a:t>kitchen.ci/docs/getting-started/writing-test</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423696" cy="54880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hlinkClick r:id="rId3"/>
              </a:rPr>
              <a:t>https://</a:t>
            </a:r>
            <a:r>
              <a:rPr lang="en-US" sz="2800" dirty="0" smtClean="0">
                <a:cs typeface="Courier New" panose="02070309020205020404" pitchFamily="49" charset="0"/>
                <a:hlinkClick r:id="rId3"/>
              </a:rPr>
              <a:t>relishapp.com/rspec/rspec-core/v/3-3/docs</a:t>
            </a:r>
            <a:endParaRPr lang="en-US" sz="2800" dirty="0" smtClean="0">
              <a:cs typeface="Courier New" panose="02070309020205020404" pitchFamily="49" charset="0"/>
            </a:endParaRPr>
          </a:p>
          <a:p>
            <a:pPr algn="ctr"/>
            <a:endParaRPr lang="en-US" sz="2800" dirty="0">
              <a:cs typeface="Courier New" panose="02070309020205020404" pitchFamily="49" charset="0"/>
            </a:endParaRP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hlinkClick r:id="rId3"/>
              </a:rPr>
              <a:t>http://</a:t>
            </a:r>
            <a:r>
              <a:rPr lang="en-US" sz="2600" dirty="0" smtClean="0">
                <a:cs typeface="Courier New" panose="02070309020205020404" pitchFamily="49" charset="0"/>
                <a:hlinkClick r:id="rId3"/>
              </a:rPr>
              <a:t>serverspec.org/resource_types.html#package</a:t>
            </a:r>
            <a:endParaRPr lang="en-US" sz="2600" dirty="0" smtClean="0">
              <a:cs typeface="Courier New" panose="02070309020205020404" pitchFamily="49" charset="0"/>
            </a:endParaRPr>
          </a:p>
          <a:p>
            <a:pPr algn="ct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hlinkClick r:id="rId3"/>
              </a:rPr>
              <a:t>http://</a:t>
            </a:r>
            <a:r>
              <a:rPr lang="en-US" sz="2400" dirty="0" smtClean="0">
                <a:cs typeface="Courier New" panose="02070309020205020404" pitchFamily="49" charset="0"/>
                <a:hlinkClick r:id="rId3"/>
              </a:rPr>
              <a:t>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555859" y="3677475"/>
            <a:ext cx="23032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1"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8016632" y="3679132"/>
            <a:ext cx="1456085" cy="34004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9622130" y="3634607"/>
            <a:ext cx="2046942"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10" name="Subtitle 2"/>
          <p:cNvSpPr>
            <a:spLocks noGrp="1"/>
          </p:cNvSpPr>
          <p:nvPr>
            <p:ph type="subTitle" idx="1"/>
          </p:nvPr>
        </p:nvSpPr>
        <p:spPr>
          <a:xfrm>
            <a:off x="2017059" y="3506118"/>
            <a:ext cx="13163176" cy="684101"/>
          </a:xfrm>
        </p:spPr>
        <p:txBody>
          <a:bodyPr/>
          <a:lstStyle/>
          <a:p>
            <a:r>
              <a:rPr lang="en-US" sz="2667" b="1" dirty="0">
                <a:latin typeface="Courier New" panose="02070309020205020404" pitchFamily="49" charset="0"/>
                <a:cs typeface="Courier New" panose="02070309020205020404" pitchFamily="49" charset="0"/>
              </a:rPr>
              <a:t>workstation/test/integration/default/</a:t>
            </a:r>
            <a:r>
              <a:rPr lang="en-US" sz="2667" b="1" dirty="0" err="1">
                <a:latin typeface="Courier New" panose="02070309020205020404" pitchFamily="49" charset="0"/>
                <a:cs typeface="Courier New" panose="02070309020205020404" pitchFamily="49" charset="0"/>
              </a:rPr>
              <a:t>serverspec</a:t>
            </a:r>
            <a:r>
              <a:rPr lang="en-US" sz="2667" b="1" dirty="0">
                <a:latin typeface="Courier New" panose="02070309020205020404" pitchFamily="49" charset="0"/>
                <a:cs typeface="Courier New" panose="02070309020205020404" pitchFamily="49" charset="0"/>
              </a:rPr>
              <a:t>/</a:t>
            </a:r>
            <a:r>
              <a:rPr lang="en-US" sz="2667" b="1" dirty="0" err="1">
                <a:latin typeface="Courier New" panose="02070309020205020404" pitchFamily="49" charset="0"/>
                <a:cs typeface="Courier New" panose="02070309020205020404" pitchFamily="49" charset="0"/>
              </a:rPr>
              <a:t>default_spec.rb</a:t>
            </a:r>
            <a:endParaRPr lang="en-US" sz="2667" b="1"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6" name="Rectangle 5"/>
          <p:cNvSpPr/>
          <p:nvPr/>
        </p:nvSpPr>
        <p:spPr bwMode="auto">
          <a:xfrm>
            <a:off x="11825876" y="3644920"/>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hlinkClick r:id="rId3"/>
              </a:rPr>
              <a:t>http://kitchen.ci/docs/getting-started/writing-test</a:t>
            </a:r>
            <a:endParaRPr lang="en-US" sz="2400" dirty="0" smtClean="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a:xfrm>
            <a:off x="3013753" y="3506118"/>
            <a:ext cx="12382766" cy="3346421"/>
          </a:xfrm>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3013753" y="3506118"/>
            <a:ext cx="10974132" cy="4271408"/>
          </a:xfrm>
        </p:spPr>
        <p:txBody>
          <a:bodyPr/>
          <a:lstStyle/>
          <a:p>
            <a:r>
              <a:rPr lang="en-US" dirty="0" err="1"/>
              <a:t>ServerSpec</a:t>
            </a:r>
            <a:r>
              <a:rPr lang="en-US" dirty="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The file's mode owner or group. If the file is readable, writeable, or executable. It is even able to verify the data contained within the file.</a:t>
            </a:r>
            <a:endParaRPr lang="en-US" dirty="0"/>
          </a:p>
        </p:txBody>
      </p:sp>
      <p:sp>
        <p:nvSpPr>
          <p:cNvPr id="4" name="Rectangle 3"/>
          <p:cNvSpPr/>
          <p:nvPr/>
        </p:nvSpPr>
        <p:spPr>
          <a:xfrm>
            <a:off x="4064000" y="7777526"/>
            <a:ext cx="8128000" cy="830997"/>
          </a:xfrm>
          <a:prstGeom prst="rect">
            <a:avLst/>
          </a:prstGeom>
        </p:spPr>
        <p:txBody>
          <a:bodyPr>
            <a:spAutoFit/>
          </a:bodyPr>
          <a:lstStyle/>
          <a:p>
            <a:pPr algn="ctr"/>
            <a:r>
              <a:rPr lang="en-US" dirty="0">
                <a:hlinkClick r:id="rId2"/>
              </a:rPr>
              <a:t>http://serverspec.org/resource_types.html#file</a:t>
            </a:r>
            <a:endParaRPr lang="en-US" dirty="0"/>
          </a:p>
          <a:p>
            <a:pPr algn="ctr"/>
            <a:endParaRPr lang="en-US" dirty="0"/>
          </a:p>
        </p:txBody>
      </p:sp>
    </p:spTree>
    <p:extLst>
      <p:ext uri="{BB962C8B-B14F-4D97-AF65-F5344CB8AC3E}">
        <p14:creationId xmlns:p14="http://schemas.microsoft.com/office/powerpoint/2010/main" val="765756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normAutofit/>
          </a:bodyPr>
          <a:lstStyle/>
          <a:p>
            <a:r>
              <a:rPr lang="en-US" sz="3200" dirty="0"/>
              <a:t>describe file</a:t>
            </a:r>
            <a:r>
              <a:rPr lang="en-US" sz="3200" dirty="0" smtClean="0"/>
              <a:t>(</a:t>
            </a:r>
            <a:r>
              <a:rPr lang="uk-UA" sz="3200" dirty="0" smtClean="0"/>
              <a:t>'</a:t>
            </a:r>
            <a:r>
              <a:rPr lang="en-US" sz="3200" dirty="0" smtClean="0"/>
              <a:t>/</a:t>
            </a:r>
            <a:r>
              <a:rPr lang="en-US" sz="3200" dirty="0" err="1"/>
              <a:t>etc</a:t>
            </a:r>
            <a:r>
              <a:rPr lang="en-US" sz="3200" dirty="0"/>
              <a:t>/</a:t>
            </a:r>
            <a:r>
              <a:rPr lang="en-US" sz="3200" dirty="0" err="1"/>
              <a:t>httpd</a:t>
            </a:r>
            <a:r>
              <a:rPr lang="en-US" sz="3200" dirty="0"/>
              <a:t>/</a:t>
            </a:r>
            <a:r>
              <a:rPr lang="en-US" sz="3200" dirty="0" err="1"/>
              <a:t>conf</a:t>
            </a:r>
            <a:r>
              <a:rPr lang="en-US" sz="3200" dirty="0"/>
              <a:t>/</a:t>
            </a:r>
            <a:r>
              <a:rPr lang="en-US" sz="3200" dirty="0" err="1" smtClean="0"/>
              <a:t>httpd.conf</a:t>
            </a:r>
            <a:r>
              <a:rPr lang="uk-UA" sz="3200" dirty="0" smtClean="0"/>
              <a:t>'</a:t>
            </a:r>
            <a:r>
              <a:rPr lang="en-US" sz="3200" dirty="0" smtClean="0"/>
              <a:t>) </a:t>
            </a:r>
            <a:r>
              <a:rPr lang="en-US" sz="3200" dirty="0"/>
              <a:t>do</a:t>
            </a:r>
          </a:p>
          <a:p>
            <a:r>
              <a:rPr lang="en-US" sz="3200" dirty="0"/>
              <a:t>  </a:t>
            </a:r>
            <a:r>
              <a:rPr lang="en-US" sz="3200" dirty="0" smtClean="0"/>
              <a:t>its(:content) { should match /</a:t>
            </a:r>
            <a:r>
              <a:rPr lang="en-US" sz="3200" dirty="0" err="1" smtClean="0"/>
              <a:t>ServerName</a:t>
            </a:r>
            <a:r>
              <a:rPr lang="en-US" sz="3200" dirty="0" smtClean="0"/>
              <a:t> www.example.jp/ }</a:t>
            </a:r>
          </a:p>
          <a:p>
            <a:r>
              <a:rPr lang="en-US" sz="3200" dirty="0" smtClean="0"/>
              <a:t>end</a:t>
            </a:r>
            <a:endParaRPr lang="en-US" sz="3200"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dirty="0" smtClean="0">
                <a:hlinkClick r:id="rId3"/>
              </a:rPr>
              <a:t>http://serverspec.org/resource_types.html#file</a:t>
            </a:r>
            <a:endParaRPr lang="en-US" sz="2400" dirty="0" smtClean="0"/>
          </a:p>
          <a:p>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to be owned by the </a:t>
            </a:r>
            <a:r>
              <a:rPr lang="uk-UA" dirty="0" smtClean="0"/>
              <a:t>'</a:t>
            </a:r>
            <a:r>
              <a:rPr lang="en-US" dirty="0" smtClean="0"/>
              <a:t>root</a:t>
            </a:r>
            <a:r>
              <a:rPr lang="uk-UA" dirty="0" smtClean="0"/>
              <a:t>'</a:t>
            </a:r>
            <a:r>
              <a:rPr lang="en-US" dirty="0" smtClean="0"/>
              <a: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r>
              <a:rPr lang="en-US" sz="2400" dirty="0"/>
              <a:t> </a:t>
            </a:r>
            <a:r>
              <a:rPr lang="en-US" sz="2400" dirty="0" smtClean="0"/>
              <a:t> # ... other tests for packages ...</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serverspec.org/resource_types.html#package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2501" y="6240102"/>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hlinkClick r:id="rId3"/>
              </a:rPr>
              <a:t>http://</a:t>
            </a:r>
            <a:r>
              <a:rPr lang="en-US" dirty="0" smtClean="0">
                <a:solidFill>
                  <a:srgbClr val="3E4346"/>
                </a:solidFill>
                <a:hlinkClick r:id="rId3"/>
              </a:rPr>
              <a:t>serverspec.org/resource_types.html#file</a:t>
            </a:r>
            <a:endParaRPr lang="en-US" dirty="0" smtClean="0">
              <a:solidFill>
                <a:srgbClr val="3E4346"/>
              </a:solidFill>
            </a:endParaRPr>
          </a:p>
          <a:p>
            <a:pPr algn="ct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a:bodyPr>
          <a:lstStyle/>
          <a:p>
            <a:r>
              <a:rPr lang="en-US" dirty="0" smtClean="0"/>
              <a:t>GE: Return to the Cookbook Directory</a:t>
            </a:r>
            <a:endParaRPr lang="en-US" dirty="0"/>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1950906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4" y="2113747"/>
            <a:ext cx="9177813"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apache::default</a:t>
            </a:r>
            <a:r>
              <a:rPr lang="uk-UA" sz="2400" dirty="0" smtClean="0"/>
              <a:t>'</a:t>
            </a:r>
            <a:r>
              <a:rPr lang="en-US" sz="2400" dirty="0" smtClean="0"/>
              <a: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uk-UA" sz="2400" dirty="0" smtClean="0"/>
              <a:t>'</a:t>
            </a:r>
            <a:r>
              <a:rPr lang="en-US" sz="2400" dirty="0" smtClean="0"/>
              <a:t>curl http://</a:t>
            </a:r>
            <a:r>
              <a:rPr lang="en-US" sz="2400" dirty="0" err="1" smtClean="0"/>
              <a:t>localhost</a:t>
            </a:r>
            <a:r>
              <a:rPr lang="uk-UA" sz="2400" dirty="0" smtClean="0"/>
              <a:t>'</a:t>
            </a:r>
            <a:r>
              <a:rPr lang="en-US" sz="2400" dirty="0" smtClean="0"/>
              <a: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10519806" y="2113749"/>
            <a:ext cx="5024994" cy="5919170"/>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http://</a:t>
            </a:r>
            <a:r>
              <a:rPr lang="en-US" dirty="0" err="1" smtClean="0"/>
              <a:t>localhost</a:t>
            </a:r>
            <a:r>
              <a:rPr lang="uk-UA" dirty="0" smtClean="0"/>
              <a:t>'</a:t>
            </a:r>
            <a:r>
              <a:rPr lang="en-US" dirty="0" smtClean="0"/>
              <a:t> should match </a:t>
            </a:r>
            <a:r>
              <a:rPr lang="uk-UA" dirty="0" smtClean="0"/>
              <a:t>'</a:t>
            </a:r>
            <a:r>
              <a:rPr lang="en-US" dirty="0" smtClean="0"/>
              <a:t>Hello, world!</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commands</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73</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15977</TotalTime>
  <Words>7867</Words>
  <Application>Microsoft Macintosh PowerPoint</Application>
  <PresentationFormat>Custom</PresentationFormat>
  <Paragraphs>1039</Paragraphs>
  <Slides>74</Slides>
  <Notes>73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74</vt:i4>
      </vt:variant>
    </vt:vector>
  </HeadingPairs>
  <TitlesOfParts>
    <vt:vector size="80" baseType="lpstr">
      <vt:lpstr>Arial (Body)</vt:lpstr>
      <vt:lpstr>Courier New</vt:lpstr>
      <vt:lpstr>Gill Sans MT</vt:lpstr>
      <vt:lpstr>Wingdings</vt:lpstr>
      <vt:lpstr>Arial</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Example: Kitchen Test Matrix</vt:lpstr>
      <vt:lpstr>Example: Kitchen Test Matrix</vt:lpstr>
      <vt:lpstr>Group Exercise: Test Configuration</vt:lpstr>
      <vt:lpstr>GE: Move into the Cookbook's Directory</vt:lpstr>
      <vt:lpstr>GE: Edit the Kitchen Configuration File</vt:lpstr>
      <vt:lpstr>GE: Edit the Kitchen Configuration File</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GE: Return to the Cookbook Directory</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2098</cp:revision>
  <cp:lastPrinted>2015-02-07T23:49:10Z</cp:lastPrinted>
  <dcterms:created xsi:type="dcterms:W3CDTF">2012-09-13T17:36:07Z</dcterms:created>
  <dcterms:modified xsi:type="dcterms:W3CDTF">2016-02-22T21:50:20Z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